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3" r:id="rId2"/>
    <p:sldId id="300" r:id="rId3"/>
    <p:sldId id="299" r:id="rId4"/>
    <p:sldId id="298" r:id="rId5"/>
    <p:sldId id="296" r:id="rId6"/>
    <p:sldId id="272" r:id="rId7"/>
    <p:sldId id="282" r:id="rId8"/>
    <p:sldId id="263" r:id="rId9"/>
    <p:sldId id="265" r:id="rId10"/>
    <p:sldId id="283" r:id="rId11"/>
    <p:sldId id="266" r:id="rId12"/>
    <p:sldId id="278" r:id="rId13"/>
    <p:sldId id="285" r:id="rId14"/>
    <p:sldId id="264" r:id="rId15"/>
    <p:sldId id="286" r:id="rId16"/>
    <p:sldId id="287" r:id="rId17"/>
    <p:sldId id="293" r:id="rId18"/>
    <p:sldId id="28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A0A30-9F5A-4432-B438-4834EF18444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248C8-5C5B-4C08-BF07-0C7DFD6C84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248C8-5C5B-4C08-BF07-0C7DFD6C846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248C8-5C5B-4C08-BF07-0C7DFD6C846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5486399"/>
          </a:xfrm>
        </p:spPr>
      </p:pic>
    </p:spTree>
    <p:extLst>
      <p:ext uri="{BB962C8B-B14F-4D97-AF65-F5344CB8AC3E}">
        <p14:creationId xmlns:p14="http://schemas.microsoft.com/office/powerpoint/2010/main" val="5846225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4800" dirty="0" err="1" smtClean="0"/>
              <a:t>মোঃ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কামরুজজামান</a:t>
            </a:r>
            <a:endParaRPr lang="en-US" sz="4800" dirty="0" smtClean="0"/>
          </a:p>
          <a:p>
            <a:r>
              <a:rPr lang="en-US" sz="4800" dirty="0" err="1" smtClean="0"/>
              <a:t>আই</a:t>
            </a:r>
            <a:r>
              <a:rPr lang="en-US" sz="4800" dirty="0" smtClean="0"/>
              <a:t> </a:t>
            </a:r>
            <a:r>
              <a:rPr lang="en-US" sz="4800" dirty="0" err="1" smtClean="0"/>
              <a:t>ডিঃ</a:t>
            </a:r>
            <a:r>
              <a:rPr lang="en-US" sz="4800" dirty="0" smtClean="0"/>
              <a:t> 22</a:t>
            </a:r>
          </a:p>
          <a:p>
            <a:r>
              <a:rPr lang="en-US" sz="4800" dirty="0" err="1" smtClean="0"/>
              <a:t>এইচ,বি</a:t>
            </a:r>
            <a:r>
              <a:rPr lang="en-US" sz="4800" dirty="0" smtClean="0"/>
              <a:t> </a:t>
            </a:r>
            <a:r>
              <a:rPr lang="en-US" sz="4800" dirty="0" err="1" smtClean="0"/>
              <a:t>মাধ্যমিক</a:t>
            </a:r>
            <a:r>
              <a:rPr lang="en-US" sz="4800" dirty="0" smtClean="0"/>
              <a:t> </a:t>
            </a:r>
            <a:r>
              <a:rPr lang="en-US" sz="4800" dirty="0" err="1" smtClean="0"/>
              <a:t>বিদ্যালয়</a:t>
            </a:r>
            <a:endParaRPr lang="en-US" sz="4800" dirty="0" smtClean="0"/>
          </a:p>
          <a:p>
            <a:r>
              <a:rPr lang="en-US" sz="4800" dirty="0" err="1" smtClean="0"/>
              <a:t>গাংনী,মেহেরপুর</a:t>
            </a:r>
            <a:r>
              <a:rPr lang="en-US" sz="4800" dirty="0" smtClean="0"/>
              <a:t>।</a:t>
            </a:r>
          </a:p>
          <a:p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4" b="50485"/>
          <a:stretch/>
        </p:blipFill>
        <p:spPr>
          <a:xfrm rot="16200000">
            <a:off x="6724029" y="1724083"/>
            <a:ext cx="209674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442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7" descr="toy 4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0825927">
            <a:off x="419100" y="4629032"/>
            <a:ext cx="1219199" cy="114300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1" name="Content Placeholder 7" descr="toy 4.bmp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90800" y="2998653"/>
            <a:ext cx="1143000" cy="1143000"/>
          </a:xfrm>
          <a:prstGeom prst="wedgeEllipseCallout">
            <a:avLst/>
          </a:prstGeom>
          <a:effectLst>
            <a:softEdge rad="127000"/>
          </a:effectLst>
        </p:spPr>
      </p:pic>
      <p:sp>
        <p:nvSpPr>
          <p:cNvPr id="12" name="TextBox 11"/>
          <p:cNvSpPr txBox="1"/>
          <p:nvPr/>
        </p:nvSpPr>
        <p:spPr>
          <a:xfrm>
            <a:off x="1750510" y="228600"/>
            <a:ext cx="739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150" dirty="0" err="1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সামাদ</a:t>
            </a:r>
            <a:r>
              <a:rPr lang="bn-BD" sz="4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হাত দিয়ে গিটার বাজাচ্ছে</a:t>
            </a:r>
            <a:endParaRPr lang="en-US" sz="4000" b="1" spc="150" dirty="0">
              <a:ln w="11430"/>
              <a:solidFill>
                <a:srgbClr val="0066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77000" y="844547"/>
            <a:ext cx="1143000" cy="76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36127" y="831273"/>
            <a:ext cx="914400" cy="76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999455" y="813375"/>
            <a:ext cx="1029745" cy="103909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 flipV="1">
            <a:off x="2895600" y="813375"/>
            <a:ext cx="838200" cy="101025"/>
          </a:xfrm>
          <a:prstGeom prst="rect">
            <a:avLst/>
          </a:prstGeom>
          <a:solidFill>
            <a:srgbClr val="4530E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248400" y="905368"/>
            <a:ext cx="1232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ক্রিয়া পদ</a:t>
            </a:r>
            <a:endParaRPr lang="en-US" sz="3200" b="1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37459" y="889575"/>
            <a:ext cx="114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কর্তৃ কারক</a:t>
            </a:r>
            <a:endParaRPr lang="en-US" sz="3200" b="1" spc="150" dirty="0">
              <a:ln w="11430"/>
              <a:solidFill>
                <a:srgbClr val="00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42163" y="957295"/>
            <a:ext cx="114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 কারক</a:t>
            </a:r>
            <a:endParaRPr lang="en-US" sz="3200" b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869373"/>
            <a:ext cx="114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spc="150" dirty="0" smtClean="0">
                <a:ln w="11430"/>
                <a:solidFill>
                  <a:srgbClr val="FF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করণকারক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H:\Photos\00000000000000000000000000000000000000000000000000000000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0" t="1586" r="18674" b="46362"/>
          <a:stretch/>
        </p:blipFill>
        <p:spPr bwMode="auto">
          <a:xfrm>
            <a:off x="533400" y="2482571"/>
            <a:ext cx="121711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15" t="41077" r="-14815"/>
          <a:stretch/>
        </p:blipFill>
        <p:spPr>
          <a:xfrm>
            <a:off x="-725385" y="3459316"/>
            <a:ext cx="5987143" cy="335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0834 -0.24416 L 0.71789 -0.2326 C 0.71997 -0.23005 0.72084 -0.22635 0.72084 -0.22242 C 0.72084 -0.21803 0.71997 -0.21456 0.71789 -0.21179 L 0.70834 -0.19976 " pathEditMode="relative" rAng="0" ptsTypes="FffFF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22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0.02771 L -0.00416 0.0720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8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76400" y="1349276"/>
            <a:ext cx="5715000" cy="1938992"/>
          </a:xfrm>
          <a:prstGeom prst="rect">
            <a:avLst/>
          </a:prstGeom>
          <a:solidFill>
            <a:srgbClr val="0000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20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কারক</a:t>
            </a:r>
            <a:endParaRPr lang="en-US" sz="12000" b="1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1" y="7620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Subtitle 3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1295400"/>
          </a:xfrm>
        </p:spPr>
        <p:txBody>
          <a:bodyPr>
            <a:normAutofit/>
          </a:bodyPr>
          <a:lstStyle/>
          <a:p>
            <a:r>
              <a:rPr lang="bn-BD" sz="72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(দ্বিতীয় অধিবেশন)</a:t>
            </a:r>
          </a:p>
        </p:txBody>
      </p:sp>
      <p:sp>
        <p:nvSpPr>
          <p:cNvPr id="10" name="Subtitle 3"/>
          <p:cNvSpPr txBox="1">
            <a:spLocks/>
          </p:cNvSpPr>
          <p:nvPr/>
        </p:nvSpPr>
        <p:spPr>
          <a:xfrm>
            <a:off x="0" y="5486400"/>
            <a:ext cx="9144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8000" b="1" spc="150" dirty="0">
                <a:ln w="11430"/>
                <a:solidFill>
                  <a:srgbClr val="66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9</a:t>
            </a:r>
            <a:r>
              <a:rPr kumimoji="0" lang="bn-BD" sz="8000" b="1" i="0" u="none" strike="noStrike" kern="1200" cap="none" spc="150" normalizeH="0" baseline="0" noProof="0" smtClean="0">
                <a:ln w="11430"/>
                <a:solidFill>
                  <a:srgbClr val="66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 </a:t>
            </a:r>
            <a:r>
              <a:rPr kumimoji="0" lang="bn-BD" sz="8000" b="1" i="0" u="none" strike="noStrike" kern="1200" cap="none" spc="150" normalizeH="0" baseline="0" noProof="0" dirty="0" smtClean="0">
                <a:ln w="11430"/>
                <a:solidFill>
                  <a:srgbClr val="66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শ্রেণি</a:t>
            </a:r>
            <a:endParaRPr kumimoji="0" lang="en-US" sz="8000" b="1" i="0" u="none" strike="noStrike" kern="1200" cap="none" spc="150" normalizeH="0" baseline="0" noProof="0" dirty="0">
              <a:ln w="11430"/>
              <a:solidFill>
                <a:srgbClr val="66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438471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দ্বিতীয় পত্র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build="p"/>
      <p:bldP spid="10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2400" y="1447800"/>
            <a:ext cx="8686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সম্প্রদান, অপাদান ও অধিকরণ </a:t>
            </a:r>
            <a:endParaRPr lang="en-US" sz="6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কারকের সংজ্ঞা বলতে পারবে।</a:t>
            </a:r>
            <a:endParaRPr lang="en-US" sz="6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বাক্য থেকে সম্প্রদান, অপাদান 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অধিকরণ কারক শনাক্ত </a:t>
            </a:r>
            <a:endParaRPr lang="en-US" sz="6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 পারবে।            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95080" y="152400"/>
            <a:ext cx="36295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715000" y="4953000"/>
            <a:ext cx="1447800" cy="762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5486400"/>
            <a:ext cx="358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পীড়িতকে সেবা কর 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7010400" cy="4572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152400" y="228600"/>
            <a:ext cx="8839200" cy="6324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ক্রিয়ার সঙ্গে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‘কাকে’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যোগ করে প্রশ্ন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করলে যে উত্তর পাওয়া যায় এবং যদি স্বত্ব ত্যাগ করে দান বোঝায় তবে সেটাই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অর্থাৎ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---</a:t>
            </a:r>
          </a:p>
          <a:p>
            <a:pPr>
              <a:buNone/>
            </a:pPr>
            <a:r>
              <a:rPr lang="en-US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ক্রিয়াপদ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4400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ও</a:t>
            </a:r>
          </a:p>
          <a:p>
            <a:pPr>
              <a:buNone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যাকে দান </a:t>
            </a:r>
          </a:p>
          <a:p>
            <a:pPr>
              <a:buNone/>
            </a:pP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স্বত্ব ত্যাগ করে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9" name="Curved Left Arrow 8"/>
          <p:cNvSpPr/>
          <p:nvPr/>
        </p:nvSpPr>
        <p:spPr>
          <a:xfrm>
            <a:off x="2362200" y="3505200"/>
            <a:ext cx="838200" cy="19050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200400" y="41910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4038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সম্প্রদান কারক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4038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2971800" y="1607403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সম্প্রদান কারক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209800" y="5486400"/>
            <a:ext cx="5410200" cy="914400"/>
          </a:xfrm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ভিক্ষুককে ভিক্ষা দাও </a:t>
            </a:r>
            <a:endParaRPr lang="en-US" sz="6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0800" y="6400800"/>
            <a:ext cx="2133600" cy="76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381000"/>
            <a:ext cx="6477000" cy="5105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rk-clouds-sky-n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_rainap.jpg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67200" y="3581400"/>
            <a:ext cx="480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মেঘ হতে বৃষ্টি হয় 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4495800"/>
            <a:ext cx="2133600" cy="76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152400" y="228600"/>
            <a:ext cx="8839200" cy="6324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ক্রিয়ার সঙ্গে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‘কোথা থেকে’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যোগ করে প্রশ্ন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করলে যে উত্তর পাওয়া যায় সেটাই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অর্থাৎ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---</a:t>
            </a:r>
          </a:p>
          <a:p>
            <a:pPr>
              <a:buNone/>
            </a:pPr>
            <a:r>
              <a:rPr lang="en-US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ক্রিয়াপদ </a:t>
            </a:r>
          </a:p>
          <a:p>
            <a:pPr>
              <a:buNone/>
            </a:pP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ও</a:t>
            </a:r>
          </a:p>
          <a:p>
            <a:pPr>
              <a:buNone/>
            </a:pP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endParaRPr lang="bn-BD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urved Left Arrow 8"/>
          <p:cNvSpPr/>
          <p:nvPr/>
        </p:nvSpPr>
        <p:spPr>
          <a:xfrm>
            <a:off x="3505200" y="2819400"/>
            <a:ext cx="1143000" cy="22860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flipV="1">
            <a:off x="4648200" y="3657600"/>
            <a:ext cx="381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464820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অপাদান কারক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3505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921603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অপাদান কারক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4461808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যা থেকে  </a:t>
            </a: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(উৎপন্ন ,বিচ্যুত, ভীত,</a:t>
            </a:r>
            <a:endParaRPr lang="en-US" sz="40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বিরত, রক্ষিত ইত্যাদি) 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1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ee-clipart-5.jpg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33400" y="0"/>
            <a:ext cx="9220200" cy="6858000"/>
          </a:xfrm>
          <a:prstGeom prst="rect">
            <a:avLst/>
          </a:prstGeom>
        </p:spPr>
      </p:pic>
      <p:pic>
        <p:nvPicPr>
          <p:cNvPr id="3" name="Picture 2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>
            <a:off x="6476999" y="1088574"/>
            <a:ext cx="1074207" cy="1578426"/>
          </a:xfrm>
          <a:prstGeom prst="diagStripe">
            <a:avLst/>
          </a:prstGeom>
          <a:effectLst>
            <a:softEdge rad="127000"/>
          </a:effectLst>
        </p:spPr>
      </p:pic>
      <p:pic>
        <p:nvPicPr>
          <p:cNvPr id="4" name="Picture 3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3505200" y="632968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5" name="Picture 4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H="1">
            <a:off x="5105400" y="6118414"/>
            <a:ext cx="609600" cy="739587"/>
          </a:xfrm>
          <a:prstGeom prst="heart">
            <a:avLst/>
          </a:prstGeom>
          <a:effectLst>
            <a:softEdge rad="127000"/>
          </a:effectLst>
        </p:spPr>
      </p:pic>
      <p:pic>
        <p:nvPicPr>
          <p:cNvPr id="6" name="Picture 5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3276600" y="1371601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7" name="Picture 6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6019800" y="632968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8" name="Picture 7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5181600" y="632968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9" name="Picture 8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5715000" y="5715001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0" name="Picture 9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6705600" y="5882640"/>
            <a:ext cx="1828800" cy="97536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1" name="Picture 10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H="1">
            <a:off x="3962400" y="6118414"/>
            <a:ext cx="609600" cy="739587"/>
          </a:xfrm>
          <a:prstGeom prst="heart">
            <a:avLst/>
          </a:prstGeom>
          <a:effectLst>
            <a:softEdge rad="127000"/>
          </a:effectLst>
        </p:spPr>
      </p:pic>
      <p:pic>
        <p:nvPicPr>
          <p:cNvPr id="12" name="Picture 11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H="1">
            <a:off x="5943600" y="6118414"/>
            <a:ext cx="609600" cy="739587"/>
          </a:xfrm>
          <a:prstGeom prst="heart">
            <a:avLst/>
          </a:prstGeom>
          <a:effectLst>
            <a:softEdge rad="127000"/>
          </a:effectLst>
        </p:spPr>
      </p:pic>
      <p:pic>
        <p:nvPicPr>
          <p:cNvPr id="13" name="Picture 12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H="1">
            <a:off x="4800600" y="6118414"/>
            <a:ext cx="609600" cy="739587"/>
          </a:xfrm>
          <a:prstGeom prst="heart">
            <a:avLst/>
          </a:prstGeom>
          <a:effectLst>
            <a:softEdge rad="127000"/>
          </a:effectLst>
        </p:spPr>
      </p:pic>
      <p:pic>
        <p:nvPicPr>
          <p:cNvPr id="14" name="Picture 13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H="1">
            <a:off x="4343400" y="6270813"/>
            <a:ext cx="609600" cy="739587"/>
          </a:xfrm>
          <a:prstGeom prst="heart">
            <a:avLst/>
          </a:prstGeom>
          <a:effectLst>
            <a:softEdge rad="127000"/>
          </a:effectLst>
        </p:spPr>
      </p:pic>
      <p:pic>
        <p:nvPicPr>
          <p:cNvPr id="16" name="Picture 15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5334000" y="5791200"/>
            <a:ext cx="2000250" cy="106680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7" name="Picture 16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2895600" y="5882640"/>
            <a:ext cx="1828800" cy="97536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8" name="Picture 17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3962400" y="5562600"/>
            <a:ext cx="1562100" cy="8331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9" name="Picture 18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6629400" y="632968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20" name="Picture 19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4114800" y="5943600"/>
            <a:ext cx="1714500" cy="91440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21" name="Picture 20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2743200" y="632968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22" name="Picture 21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 flipV="1">
            <a:off x="3886200" y="1676400"/>
            <a:ext cx="990600" cy="528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25" name="Picture 24" descr="tree-clipart-5.jpg"/>
          <p:cNvPicPr>
            <a:picLocks noChangeAspect="1"/>
          </p:cNvPicPr>
          <p:nvPr/>
        </p:nvPicPr>
        <p:blipFill>
          <a:blip/>
          <a:srcRect/>
          <a:stretch>
            <a:fillRect/>
          </a:stretch>
        </p:blipFill>
        <p:spPr>
          <a:xfrm>
            <a:off x="6477000" y="1088574"/>
            <a:ext cx="1066800" cy="1567542"/>
          </a:xfrm>
          <a:prstGeom prst="diagStripe">
            <a:avLst/>
          </a:prstGeom>
          <a:effectLst>
            <a:softEdge rad="127000"/>
          </a:effectLst>
        </p:spPr>
      </p:pic>
      <p:sp>
        <p:nvSpPr>
          <p:cNvPr id="26" name="TextBox 25"/>
          <p:cNvSpPr txBox="1"/>
          <p:nvPr/>
        </p:nvSpPr>
        <p:spPr>
          <a:xfrm>
            <a:off x="381000" y="44196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গাছ থেকে পাতা পড়ে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3400" y="5105400"/>
            <a:ext cx="1752600" cy="45719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iver_Bangladesh.JPG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3" name="Picture 2" descr="River_Bangladesh.JPG"/>
          <p:cNvPicPr>
            <a:picLocks noChangeAspect="1"/>
          </p:cNvPicPr>
          <p:nvPr/>
        </p:nvPicPr>
        <p:blipFill>
          <a:blip r:embed="rId2"/>
          <a:srcRect l="64166" t="86667" r="19167"/>
          <a:stretch>
            <a:fillRect/>
          </a:stretch>
        </p:blipFill>
        <p:spPr>
          <a:xfrm>
            <a:off x="6096000" y="5181600"/>
            <a:ext cx="3403600" cy="167640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5" name="Picture 4" descr="River_Bangladesh.JPG"/>
          <p:cNvPicPr>
            <a:picLocks noChangeAspect="1"/>
          </p:cNvPicPr>
          <p:nvPr/>
        </p:nvPicPr>
        <p:blipFill>
          <a:blip r:embed="rId2"/>
          <a:srcRect l="64166" t="86667" r="19167"/>
          <a:stretch>
            <a:fillRect/>
          </a:stretch>
        </p:blipFill>
        <p:spPr>
          <a:xfrm>
            <a:off x="3810000" y="5562600"/>
            <a:ext cx="2914073" cy="129540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7" name="Picture 6" descr="River_Bangladesh.JPG"/>
          <p:cNvPicPr>
            <a:picLocks noChangeAspect="1"/>
          </p:cNvPicPr>
          <p:nvPr/>
        </p:nvPicPr>
        <p:blipFill>
          <a:blip r:embed="rId2">
            <a:lum bright="10000"/>
          </a:blip>
          <a:srcRect l="64166" t="86667" r="19847"/>
          <a:stretch>
            <a:fillRect/>
          </a:stretch>
        </p:blipFill>
        <p:spPr>
          <a:xfrm>
            <a:off x="2286000" y="3733800"/>
            <a:ext cx="7162800" cy="259080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8" name="Picture 7" descr="River_Bangladesh.JPG"/>
          <p:cNvPicPr>
            <a:picLocks noChangeAspect="1"/>
          </p:cNvPicPr>
          <p:nvPr/>
        </p:nvPicPr>
        <p:blipFill>
          <a:blip r:embed="rId2">
            <a:lum bright="20000"/>
          </a:blip>
          <a:srcRect l="64166" t="86667" r="19167"/>
          <a:stretch>
            <a:fillRect/>
          </a:stretch>
        </p:blipFill>
        <p:spPr>
          <a:xfrm>
            <a:off x="1219200" y="3581400"/>
            <a:ext cx="5334000" cy="1600200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10" name="TextBox 9"/>
          <p:cNvSpPr txBox="1"/>
          <p:nvPr/>
        </p:nvSpPr>
        <p:spPr>
          <a:xfrm>
            <a:off x="4343400" y="18288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নদীতে পানি আছে 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2667000"/>
            <a:ext cx="1600200" cy="762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4 -0.01111 L 3.33333E-6 0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 0.01111 L 3.33333E-6 -3.33333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04583 0.0333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17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4 -0.01111 L 3.33333E-6 0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76200" y="152400"/>
            <a:ext cx="8915400" cy="6553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ক্রিয়ার সঙ্গে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‘কোথায় , কখন ও কোন বিষয়ে’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যোগ করে প্রশ্ন করলে যে উত্তর পাওয়া যায় সেটাই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অর্থাৎ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---</a:t>
            </a:r>
          </a:p>
          <a:p>
            <a:pPr>
              <a:buNone/>
            </a:pPr>
            <a:r>
              <a:rPr lang="en-US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ক্রিয়াপদ </a:t>
            </a:r>
          </a:p>
          <a:p>
            <a:pPr>
              <a:buNone/>
            </a:pP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ও</a:t>
            </a:r>
          </a:p>
          <a:p>
            <a:pPr>
              <a:buNone/>
            </a:pP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আধার</a:t>
            </a:r>
          </a:p>
          <a:p>
            <a:pPr>
              <a:buNone/>
            </a:pPr>
            <a:r>
              <a:rPr lang="bn-BD" sz="4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(স্থান, কাল, পাত্র ও বিষয়)</a:t>
            </a:r>
          </a:p>
        </p:txBody>
      </p:sp>
      <p:sp>
        <p:nvSpPr>
          <p:cNvPr id="9" name="Curved Left Arrow 8"/>
          <p:cNvSpPr/>
          <p:nvPr/>
        </p:nvSpPr>
        <p:spPr>
          <a:xfrm>
            <a:off x="2438400" y="3505200"/>
            <a:ext cx="914400" cy="1981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352800" y="41910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0" y="4038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অধিকরণ কারক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4038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সম্পর্ক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1531203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অধিকরণ কারক।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nri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0" y="15240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প্রভাতে সূর্য ওঠে 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2209800"/>
            <a:ext cx="1219200" cy="76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3657600" cy="1470025"/>
          </a:xfrm>
        </p:spPr>
        <p:txBody>
          <a:bodyPr>
            <a:noAutofit/>
          </a:bodyPr>
          <a:lstStyle/>
          <a:p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1524000"/>
            <a:ext cx="8686800" cy="4800600"/>
          </a:xfrm>
        </p:spPr>
        <p:txBody>
          <a:bodyPr>
            <a:noAutofit/>
          </a:bodyPr>
          <a:lstStyle/>
          <a:p>
            <a:pPr algn="l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কর্মপত্র ১*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সম্প্রদান কারক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 এমন ৫টি বাক্য 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কারকটি শনাক্ত কর।</a:t>
            </a:r>
          </a:p>
          <a:p>
            <a:pPr algn="l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কর্মপত্র ২*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অপাদান কারক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 এমন ৫টি বাক্য 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কারকটি শনাক্ত কর।</a:t>
            </a:r>
          </a:p>
          <a:p>
            <a:pPr algn="l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কর্মপত্র ৩*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অধিকরণ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কারক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 এমন ৫টি বাক্য 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কারকটি শনাক্ত কর।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24200" y="0"/>
            <a:ext cx="2514600" cy="1470025"/>
          </a:xfrm>
        </p:spPr>
        <p:txBody>
          <a:bodyPr/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1371600"/>
            <a:ext cx="8610600" cy="52578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১* সম্প্রদান কারকের প্রধান বৈশিষ্ট্য কী?</a:t>
            </a:r>
          </a:p>
          <a:p>
            <a:pPr algn="l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২* অপাদান কারক কিভাবে চেনা যায়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5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৩* ‘তিল হতে তেল হয়’ – এ বাক্যে কোন </a:t>
            </a:r>
          </a:p>
          <a:p>
            <a:pPr algn="l"/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পদটি অপাদান কারক? </a:t>
            </a:r>
          </a:p>
          <a:p>
            <a:pPr algn="l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৪* অধিকরণ কারক চিনতে হলে কী প্রশ্ন </a:t>
            </a:r>
          </a:p>
          <a:p>
            <a:pPr algn="l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করতে হবে?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590800" y="76200"/>
            <a:ext cx="4343400" cy="121919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295400"/>
            <a:ext cx="85344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600" dirty="0" smtClean="0">
                <a:latin typeface="NikoshBAN" pitchFamily="2" charset="0"/>
                <a:cs typeface="NikoshBAN" pitchFamily="2" charset="0"/>
              </a:rPr>
              <a:t>নিচের অনুচ্ছেদ থেকে আজকের পঠিত কারকগুলো খুঁজে বের কর-</a:t>
            </a:r>
            <a:endParaRPr lang="en-US" sz="4600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বাবা প্রায়ই বলেন, ‘দরিদ্রকে ধন দাও, দেশের জন্য প্রাণ দাও আর পাপে বিরত হও’।</a:t>
            </a:r>
            <a:endParaRPr lang="en-US" sz="4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আজকে ছুটি। কিন্তু বাবা বাড়ি নেই।</a:t>
            </a:r>
            <a:r>
              <a:rPr lang="en-US" sz="4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ট্রেনে করে ঢাকায় যাচ্ছেন। কিছুক্ষণ আগে ট্রেন ময়মনসিংহ ছেড়ে গেল।</a:t>
            </a:r>
            <a:endParaRPr lang="en-US" sz="4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438400"/>
            <a:ext cx="8229600" cy="2209800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372</Words>
  <Application>Microsoft Office PowerPoint</Application>
  <PresentationFormat>On-screen Show (4:3)</PresentationFormat>
  <Paragraphs>81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 </vt:lpstr>
      <vt:lpstr>মূল্যায়ন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user</cp:lastModifiedBy>
  <cp:revision>22</cp:revision>
  <dcterms:modified xsi:type="dcterms:W3CDTF">2014-02-15T16:07:45Z</dcterms:modified>
</cp:coreProperties>
</file>